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97" r:id="rId4"/>
    <p:sldId id="296" r:id="rId5"/>
    <p:sldId id="261" r:id="rId6"/>
    <p:sldId id="308" r:id="rId7"/>
    <p:sldId id="309" r:id="rId8"/>
    <p:sldId id="300" r:id="rId9"/>
    <p:sldId id="311" r:id="rId10"/>
    <p:sldId id="312" r:id="rId11"/>
    <p:sldId id="310" r:id="rId12"/>
    <p:sldId id="313" r:id="rId13"/>
    <p:sldId id="290" r:id="rId14"/>
    <p:sldId id="314" r:id="rId15"/>
    <p:sldId id="268" r:id="rId16"/>
    <p:sldId id="287" r:id="rId17"/>
    <p:sldId id="278" r:id="rId18"/>
    <p:sldId id="279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7" d="100"/>
          <a:sy n="67" d="100"/>
        </p:scale>
        <p:origin x="77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3025" custLinFactNeighborY="-67">
        <dgm:presLayoutVars>
          <dgm:chPref val="3"/>
        </dgm:presLayoutVars>
      </dgm:prSet>
      <dgm:spPr/>
    </dgm:pt>
    <dgm:pt modelId="{9B4DAB39-7608-4E72-BB45-D3B00330D43D}" type="pres">
      <dgm:prSet presAssocID="{8B25A2CA-3773-4D7F-B367-9FAE5BF66C5A}" presName="rootConnector1" presStyleLbl="node1" presStyleIdx="0" presStyleCnt="0"/>
      <dgm:spPr/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FFCB-190E-4F16-8CEE-C94467CD79CC}">
      <dsp:nvSpPr>
        <dsp:cNvPr id="0" name=""/>
        <dsp:cNvSpPr/>
      </dsp:nvSpPr>
      <dsp:spPr>
        <a:xfrm>
          <a:off x="208253" y="0"/>
          <a:ext cx="2920716" cy="1445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253" y="0"/>
        <a:ext cx="2920716" cy="144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chemspider.com/Molecular-Formula/C3H7O7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395015"/>
            <a:ext cx="3024919" cy="38290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139" y="236278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76304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9" y="2796730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/>
              <a:t> (3PGA): </a:t>
            </a:r>
            <a:r>
              <a:rPr lang="en-US" sz="2400" dirty="0">
                <a:hlinkClick r:id="rId4" tooltip="Search on ChemSpider"/>
              </a:rPr>
              <a:t>C</a:t>
            </a:r>
            <a:r>
              <a:rPr lang="en-US" sz="2400" baseline="-25000" dirty="0">
                <a:hlinkClick r:id="rId4" tooltip="Search on ChemSpider"/>
              </a:rPr>
              <a:t>3</a:t>
            </a:r>
            <a:r>
              <a:rPr lang="en-US" sz="2400" dirty="0">
                <a:hlinkClick r:id="rId4" tooltip="Search on ChemSpider"/>
              </a:rPr>
              <a:t>H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O</a:t>
            </a:r>
            <a:r>
              <a:rPr lang="en-US" sz="2400" baseline="-25000" dirty="0">
                <a:hlinkClick r:id="rId4" tooltip="Search on ChemSpider"/>
              </a:rPr>
              <a:t>7</a:t>
            </a:r>
            <a:r>
              <a:rPr lang="en-US" sz="2400" dirty="0">
                <a:hlinkClick r:id="rId4" tooltip="Search on ChemSpider"/>
              </a:rPr>
              <a:t>P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494" y="1725298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হয়ে, 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3" y="4655082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r>
              <a:rPr lang="en-US" sz="2400" dirty="0"/>
              <a:t>3PGA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5821148" y="2690255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59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97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4090671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76231" y="3780908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7408" y="2490626"/>
            <a:ext cx="7696199" cy="1270699"/>
            <a:chOff x="1169002" y="3415658"/>
            <a:chExt cx="7149075" cy="96850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169002" y="3493206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  <a:r>
                <a:rPr lang="bn-IN" b="1" baseline="-25000" dirty="0"/>
                <a:t>        </a:t>
              </a:r>
              <a:r>
                <a:rPr lang="bn-IN" sz="3600" baseline="-25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5426765" y="968188"/>
            <a:ext cx="3488635" cy="3146612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0999"/>
            <a:ext cx="4002558" cy="609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838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নোবেল পুরষ্কার পান।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656" y="990600"/>
            <a:ext cx="5795744" cy="5029200"/>
            <a:chOff x="224056" y="776500"/>
            <a:chExt cx="6038632" cy="5243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800" y="5558135"/>
              <a:ext cx="91439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বা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28390"/>
            <a:ext cx="662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গতিপথে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স্থায়ী পদার্থ কত কার্বন বিশিষ্ট?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9314" r="18751" b="20417"/>
          <a:stretch/>
        </p:blipFill>
        <p:spPr>
          <a:xfrm>
            <a:off x="304800" y="1468391"/>
            <a:ext cx="3891129" cy="529281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619500" y="5163145"/>
            <a:ext cx="5524500" cy="580678"/>
          </a:xfrm>
          <a:prstGeom prst="wedgeRectCallout">
            <a:avLst>
              <a:gd name="adj1" fmla="val 4682"/>
              <a:gd name="adj2" fmla="val -230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কার্বন বিশিষ্ট 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তাই এটি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3639"/>
            <a:ext cx="3166533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1" y="3594329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অক্সালো এসিটিক এসিড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70" y="1468391"/>
            <a:ext cx="3728892" cy="3239295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7" y="1433934"/>
            <a:ext cx="2828924" cy="36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1561" y="56225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উদ্ভিদ, এদের সালোকসংশ্লেষণের হার বেশি কেন?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438" y="61760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এদের পাতার উভয় পৃষ্ঠে সূর্যের আলো পরে তাই।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0" y="5870077"/>
            <a:ext cx="327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0092" y="4866953"/>
            <a:ext cx="25039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228600"/>
            <a:ext cx="62119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 কর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06" y="1851331"/>
            <a:ext cx="4141694" cy="3177869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1066800"/>
            <a:ext cx="55899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হবে, -কেন?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0190" y="533400"/>
            <a:ext cx="39668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৮ 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6840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4637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590344" cy="5200015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4495800" y="2286000"/>
            <a:ext cx="4428500" cy="2895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52052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50235" y="3350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792" y="3581400"/>
            <a:ext cx="706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উদ্ভিদ কী?</a:t>
            </a:r>
            <a:r>
              <a:rPr lang="bn-IN" sz="28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ফটোফসফোরাইলেশন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ফটোলাইসিস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ফটোলাইসিস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কিটো এসিড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৩-ফসফোগ্লিসারিক এসিড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৩- ফসফোগ্লিসারালডিহাইড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ডাইহাইড্রো এসিটোন ফসফেট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733800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451951" cy="30337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70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45720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এর ভূমিকা ব্যাখ্যা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3921503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</a:t>
            </a:r>
            <a:r>
              <a:rPr lang="en-US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</a:t>
            </a:r>
            <a:r>
              <a:rPr lang="bn-IN" sz="3200">
                <a:latin typeface="Nikosh" pitchFamily="2" charset="0"/>
                <a:cs typeface="Nikosh" pitchFamily="2" charset="0"/>
              </a:rPr>
              <a:t>, কুমিল্লা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10139" y="3148899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5139" y="3519719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8238" y="3900719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7238" y="4662719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5433389"/>
            <a:ext cx="8039100" cy="951207"/>
            <a:chOff x="762000" y="5433389"/>
            <a:chExt cx="7467599" cy="95120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5633444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7377" y="5433389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6440" y="598448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14625" y="878080"/>
            <a:ext cx="42957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প্রক্রিয়ার নাম বলতে পার?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8824" y="319855"/>
            <a:ext cx="62492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88201" y="1591608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219200"/>
            <a:ext cx="8385809" cy="4495800"/>
            <a:chOff x="381000" y="990600"/>
            <a:chExt cx="8385809" cy="4495800"/>
          </a:xfrm>
        </p:grpSpPr>
        <p:pic>
          <p:nvPicPr>
            <p:cNvPr id="102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6901"/>
            <a:stretch>
              <a:fillRect/>
            </a:stretch>
          </p:blipFill>
          <p:spPr bwMode="auto">
            <a:xfrm>
              <a:off x="381000" y="990600"/>
              <a:ext cx="8385809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82227" y="4313041"/>
              <a:ext cx="381000" cy="10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6888727" y="1772180"/>
              <a:ext cx="790298" cy="1213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08281" y="4672648"/>
              <a:ext cx="381000" cy="732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762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সালোকসংশ্লেষণের পর্যায়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পর্যায় দুটি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সালোকসংশ্লেষণ প্রক্রিয়ার শর্করা প্রস্তুতি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বিজারণের গতিপথ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812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প্রক্রিয়া,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929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325" y="1592997"/>
            <a:ext cx="28956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228600"/>
            <a:ext cx="193040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2952750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3999" y="4243000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ভূমিকা রয়েছে?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8575" y="4871114"/>
            <a:ext cx="36195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1143000"/>
            <a:ext cx="1600200" cy="914400"/>
            <a:chOff x="3581400" y="1143000"/>
            <a:chExt cx="1600200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581400" y="1752600"/>
              <a:ext cx="1600200" cy="3048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343400" y="114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3107 -0.1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1842859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666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032" y="2687717"/>
            <a:ext cx="34561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6826242" y="3542421"/>
            <a:ext cx="390525" cy="6140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76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1602226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3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7180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ফটোফসফোরাইলেশন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07064"/>
            <a:ext cx="43416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835" y="334905"/>
            <a:ext cx="21730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0557" y="1063173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712" y="3891953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8800" y="305846"/>
            <a:ext cx="2819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420300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য়ায়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85963" y="398255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2649566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891953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661394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9812" y="1826792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962" y="5786122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429000" cy="381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35781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পর্যায়ে এদের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85837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</a:t>
            </a:r>
            <a:r>
              <a:rPr lang="bn-IN" sz="280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হয়েছিল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64554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3418505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012" y="3418505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300" y="3418506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195" y="2432187"/>
            <a:ext cx="57650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8435" y="2940018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1504" y="2933844"/>
            <a:ext cx="2383" cy="375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7343" y="294001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710</Words>
  <Application>Microsoft Office PowerPoint</Application>
  <PresentationFormat>On-screen Show (4:3)</PresentationFormat>
  <Paragraphs>139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Nikosh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1101</cp:revision>
  <dcterms:created xsi:type="dcterms:W3CDTF">2006-08-16T00:00:00Z</dcterms:created>
  <dcterms:modified xsi:type="dcterms:W3CDTF">2016-08-10T03:49:30Z</dcterms:modified>
</cp:coreProperties>
</file>